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3.jpeg" ContentType="image/jpe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8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5/13/15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64575A3-80A3-49A7-8341-A42C1E312BBA}" type="slidenum">
              <a:rPr lang="en-US" sz="1200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5/13/15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90B22C1-F0EC-4DBE-98FF-45BDF8A2BE51}" type="slidenum">
              <a:rPr lang="en-US" sz="1200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57200" y="380880"/>
            <a:ext cx="8381520" cy="2361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c00000"/>
                </a:solidFill>
                <a:latin typeface="Calibri"/>
              </a:rPr>
              <a:t>
</a:t>
            </a:r>
            <a:r>
              <a:rPr lang="en-US" sz="3600" strike="noStrike">
                <a:solidFill>
                  <a:srgbClr val="c00000"/>
                </a:solidFill>
                <a:latin typeface="Calibri"/>
              </a:rPr>
              <a:t>Autonomous Ground Support Equipment</a:t>
            </a:r>
            <a:r>
              <a:rPr lang="en-US" sz="3600" strike="noStrike">
                <a:solidFill>
                  <a:srgbClr val="c00000"/>
                </a:solidFill>
                <a:latin typeface="Calibri"/>
              </a:rPr>
              <a:t>
</a:t>
            </a:r>
            <a:r>
              <a:rPr lang="en-US" sz="3600" strike="noStrike">
                <a:solidFill>
                  <a:srgbClr val="c00000"/>
                </a:solidFill>
                <a:latin typeface="Calibri"/>
              </a:rPr>
              <a:t>Design, Construction &amp; Implementation</a:t>
            </a:r>
            <a:r>
              <a:rPr lang="en-US" sz="3600" strike="noStrike">
                <a:solidFill>
                  <a:srgbClr val="c00000"/>
                </a:solidFill>
                <a:latin typeface="Calibri"/>
              </a:rPr>
              <a:t>
</a:t>
            </a:r>
            <a:r>
              <a:rPr lang="en-US" sz="3600" strike="noStrike">
                <a:solidFill>
                  <a:srgbClr val="000000"/>
                </a:solidFill>
                <a:latin typeface="Calibri"/>
              </a:rPr>
              <a:t>NASA Student Launch Initiative</a:t>
            </a:r>
            <a:r>
              <a:rPr lang="en-US" sz="3600" strike="noStrike">
                <a:solidFill>
                  <a:srgbClr val="c00000"/>
                </a:solidFill>
                <a:latin typeface="Calibri"/>
              </a:rPr>
              <a:t>
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304920" y="4114800"/>
            <a:ext cx="8381520" cy="2209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Pranav Srinivas Kumar &amp; William Emfinger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Dr. Anilkumar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Vanderbilt Aerospace Club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808080"/>
                </a:solidFill>
                <a:latin typeface="Calibri"/>
              </a:rPr>
              <a:t>The 2014-15 Aerospace Club was sponsored by the Department of Mechanical Engineering and the Boeing Corporation.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Image Processing – Sample Detection</a:t>
            </a:r>
            <a:endParaRPr/>
          </a:p>
        </p:txBody>
      </p:sp>
      <p:sp>
        <p:nvSpPr>
          <p:cNvPr id="107" name="TextShape 2"/>
          <p:cNvSpPr txBox="1"/>
          <p:nvPr/>
        </p:nvSpPr>
        <p:spPr>
          <a:xfrm>
            <a:off x="457200" y="1600200"/>
            <a:ext cx="8229240" cy="4862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OpenCV software library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Computer vision to classify and track observed objects in real-time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Periodic Processing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600" strike="noStrike">
                <a:solidFill>
                  <a:srgbClr val="000000"/>
                </a:solidFill>
                <a:latin typeface="Calibri"/>
              </a:rPr>
              <a:t>Convert RGB image frame to HSV/Grayscale image frame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600" strike="noStrike">
                <a:solidFill>
                  <a:srgbClr val="000000"/>
                </a:solidFill>
                <a:latin typeface="Calibri"/>
              </a:rPr>
              <a:t>Apply thresholding, filtering, erosion and dilation procedures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600" strike="noStrike">
                <a:solidFill>
                  <a:srgbClr val="000000"/>
                </a:solidFill>
                <a:latin typeface="Calibri"/>
              </a:rPr>
              <a:t>Draw contours around detected objects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600" strike="noStrike">
                <a:solidFill>
                  <a:srgbClr val="000000"/>
                </a:solidFill>
                <a:latin typeface="Calibri"/>
              </a:rPr>
              <a:t>Calculate position &amp; relative orientation</a:t>
            </a:r>
            <a:endParaRPr/>
          </a:p>
          <a:p>
            <a:endParaRPr/>
          </a:p>
          <a:p>
            <a:endParaRPr/>
          </a:p>
          <a:p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Real-time Object Tracking</a:t>
            </a:r>
            <a:endParaRPr/>
          </a:p>
        </p:txBody>
      </p:sp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3505320" y="1323000"/>
            <a:ext cx="5498280" cy="5199480"/>
          </a:xfrm>
          <a:prstGeom prst="rect">
            <a:avLst/>
          </a:prstGeom>
          <a:ln>
            <a:noFill/>
          </a:ln>
        </p:spPr>
      </p:pic>
      <p:pic>
        <p:nvPicPr>
          <p:cNvPr id="110" name="Picture 3" descr=""/>
          <p:cNvPicPr/>
          <p:nvPr/>
        </p:nvPicPr>
        <p:blipFill>
          <a:blip r:embed="rId2"/>
          <a:stretch/>
        </p:blipFill>
        <p:spPr>
          <a:xfrm>
            <a:off x="26640" y="1292400"/>
            <a:ext cx="3371760" cy="52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Heuristics - Area-based Filtering</a:t>
            </a:r>
            <a:endParaRPr/>
          </a:p>
        </p:txBody>
      </p:sp>
      <p:pic>
        <p:nvPicPr>
          <p:cNvPr id="112" name="Picture 3" descr=""/>
          <p:cNvPicPr/>
          <p:nvPr/>
        </p:nvPicPr>
        <p:blipFill>
          <a:blip r:embed="rId1"/>
          <a:stretch/>
        </p:blipFill>
        <p:spPr>
          <a:xfrm>
            <a:off x="228600" y="1617480"/>
            <a:ext cx="8715600" cy="493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Low Light Testing</a:t>
            </a:r>
            <a:endParaRPr/>
          </a:p>
        </p:txBody>
      </p:sp>
      <p:pic>
        <p:nvPicPr>
          <p:cNvPr id="114" name="Picture 2" descr=""/>
          <p:cNvPicPr/>
          <p:nvPr/>
        </p:nvPicPr>
        <p:blipFill>
          <a:blip r:embed="rId1"/>
          <a:stretch/>
        </p:blipFill>
        <p:spPr>
          <a:xfrm>
            <a:off x="133200" y="1752480"/>
            <a:ext cx="8857800" cy="463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Multiple Sample Detection</a:t>
            </a:r>
            <a:endParaRPr/>
          </a:p>
        </p:txBody>
      </p:sp>
      <p:pic>
        <p:nvPicPr>
          <p:cNvPr id="116" name="Picture 2" descr=""/>
          <p:cNvPicPr/>
          <p:nvPr/>
        </p:nvPicPr>
        <p:blipFill>
          <a:blip r:embed="rId1"/>
          <a:stretch/>
        </p:blipFill>
        <p:spPr>
          <a:xfrm>
            <a:off x="702000" y="1291320"/>
            <a:ext cx="7679520" cy="54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Payload Bay Marker Detection</a:t>
            </a:r>
            <a:endParaRPr/>
          </a:p>
        </p:txBody>
      </p:sp>
      <p:pic>
        <p:nvPicPr>
          <p:cNvPr id="118" name="Picture 3" descr=""/>
          <p:cNvPicPr/>
          <p:nvPr/>
        </p:nvPicPr>
        <p:blipFill>
          <a:blip r:embed="rId1"/>
          <a:stretch/>
        </p:blipFill>
        <p:spPr>
          <a:xfrm>
            <a:off x="76320" y="1371600"/>
            <a:ext cx="8943480" cy="501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User Input Panel</a:t>
            </a:r>
            <a:endParaRPr/>
          </a:p>
        </p:txBody>
      </p:sp>
      <p:pic>
        <p:nvPicPr>
          <p:cNvPr id="120" name="Picture 3" descr=""/>
          <p:cNvPicPr/>
          <p:nvPr/>
        </p:nvPicPr>
        <p:blipFill>
          <a:blip r:embed="rId1"/>
          <a:stretch/>
        </p:blipFill>
        <p:spPr>
          <a:xfrm>
            <a:off x="312840" y="1447920"/>
            <a:ext cx="8602200" cy="524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Software Development</a:t>
            </a:r>
            <a:r>
              <a:rPr lang="en-US" sz="4400" strike="noStrike">
                <a:solidFill>
                  <a:srgbClr val="c00000"/>
                </a:solidFill>
                <a:latin typeface="Calibri"/>
              </a:rPr>
              <a:t>
</a:t>
            </a:r>
            <a:r>
              <a:rPr lang="en-US" sz="4400" strike="noStrike">
                <a:solidFill>
                  <a:srgbClr val="c00000"/>
                </a:solidFill>
                <a:latin typeface="Calibri"/>
              </a:rPr>
              <a:t>Robot Operating System &amp; ROSMOD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421200" y="15699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Distributed Embedded System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Use Robot Operating System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ROSMOD Component Model</a:t>
            </a:r>
            <a:r>
              <a:rPr lang="en-US" sz="2400" strike="noStrike">
                <a:solidFill>
                  <a:srgbClr val="000000"/>
                </a:solidFill>
                <a:latin typeface="Calibri"/>
              </a:rPr>
              <a:t>	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Modeling, Code Generation &amp; Deployment tool suite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23" name="Picture 4" descr=""/>
          <p:cNvPicPr/>
          <p:nvPr/>
        </p:nvPicPr>
        <p:blipFill>
          <a:blip r:embed="rId1"/>
          <a:stretch/>
        </p:blipFill>
        <p:spPr>
          <a:xfrm>
            <a:off x="4495680" y="3581280"/>
            <a:ext cx="4634280" cy="3243600"/>
          </a:xfrm>
          <a:prstGeom prst="rect">
            <a:avLst/>
          </a:prstGeom>
          <a:ln>
            <a:noFill/>
          </a:ln>
        </p:spPr>
      </p:pic>
      <p:pic>
        <p:nvPicPr>
          <p:cNvPr id="124" name="Picture 5" descr=""/>
          <p:cNvPicPr/>
          <p:nvPr/>
        </p:nvPicPr>
        <p:blipFill>
          <a:blip r:embed="rId2"/>
          <a:stretch/>
        </p:blipFill>
        <p:spPr>
          <a:xfrm>
            <a:off x="380880" y="3749040"/>
            <a:ext cx="3918960" cy="303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ROSMOD Projects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Software Workspace Model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Messages, Services &amp; Component definitions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800" strike="noStrike">
                <a:solidFill>
                  <a:srgbClr val="000000"/>
                </a:solidFill>
                <a:latin typeface="Calibri"/>
              </a:rPr>
              <a:t>Workspace &amp; build system generation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Hardware Model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IP Address, Architecture &amp; network topology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Deployment Model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Process-to-Hardware mapping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Component Instantiation in processes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800" strike="noStrike">
                <a:solidFill>
                  <a:srgbClr val="000000"/>
                </a:solidFill>
                <a:latin typeface="Calibri"/>
              </a:rPr>
              <a:t>Deployment-specific XML Generation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457200" y="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Textual Language</a:t>
            </a:r>
            <a:endParaRPr/>
          </a:p>
        </p:txBody>
      </p:sp>
      <p:pic>
        <p:nvPicPr>
          <p:cNvPr id="128" name="Picture 3" descr=""/>
          <p:cNvPicPr/>
          <p:nvPr/>
        </p:nvPicPr>
        <p:blipFill>
          <a:blip r:embed="rId1"/>
          <a:stretch/>
        </p:blipFill>
        <p:spPr>
          <a:xfrm>
            <a:off x="990720" y="1066680"/>
            <a:ext cx="7467120" cy="564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Overview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457200" y="1600200"/>
            <a:ext cx="5790960" cy="5028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Autonomous Ground Support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Sample Retrieval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Design Goals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Reliability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Simplicity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Robustness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Design Considerations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Minimum degrees of freedom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Image Processing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Distributed Embedded System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User Input Panel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Model-driven software </a:t>
            </a:r>
            <a:endParaRPr/>
          </a:p>
          <a:p>
            <a:r>
              <a:rPr lang="en-US" sz="2800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lang="en-US" sz="2800" strike="noStrike">
                <a:solidFill>
                  <a:srgbClr val="000000"/>
                </a:solidFill>
                <a:latin typeface="Calibri"/>
              </a:rPr>
              <a:t>development</a:t>
            </a:r>
            <a:endParaRPr/>
          </a:p>
        </p:txBody>
      </p:sp>
      <p:pic>
        <p:nvPicPr>
          <p:cNvPr id="82" name="Picture 2" descr=""/>
          <p:cNvPicPr/>
          <p:nvPr/>
        </p:nvPicPr>
        <p:blipFill>
          <a:blip r:embed="rId1"/>
          <a:stretch/>
        </p:blipFill>
        <p:spPr>
          <a:xfrm>
            <a:off x="5360040" y="800280"/>
            <a:ext cx="3555000" cy="575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Graphical Editor </a:t>
            </a:r>
            <a:endParaRPr/>
          </a:p>
        </p:txBody>
      </p:sp>
      <p:pic>
        <p:nvPicPr>
          <p:cNvPr id="130" name="Picture 2" descr=""/>
          <p:cNvPicPr/>
          <p:nvPr/>
        </p:nvPicPr>
        <p:blipFill>
          <a:blip r:embed="rId1"/>
          <a:stretch/>
        </p:blipFill>
        <p:spPr>
          <a:xfrm>
            <a:off x="228600" y="1371600"/>
            <a:ext cx="8695800" cy="495036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219320" y="2275560"/>
            <a:ext cx="2057040" cy="13064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Definitions of ROS Messages &amp; Services that are used by component ports</a:t>
            </a:r>
            <a:endParaRPr/>
          </a:p>
        </p:txBody>
      </p:sp>
      <p:sp>
        <p:nvSpPr>
          <p:cNvPr id="132" name="CustomShape 3"/>
          <p:cNvSpPr/>
          <p:nvPr/>
        </p:nvSpPr>
        <p:spPr>
          <a:xfrm>
            <a:off x="6019920" y="2296800"/>
            <a:ext cx="1828440" cy="13064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Definitions of all Components in the “motor_control” Application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Workspace Code Generation</a:t>
            </a:r>
            <a:endParaRPr/>
          </a:p>
        </p:txBody>
      </p:sp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152280" y="1975680"/>
            <a:ext cx="5486040" cy="4348800"/>
          </a:xfrm>
          <a:prstGeom prst="rect">
            <a:avLst/>
          </a:prstGeom>
          <a:ln>
            <a:noFill/>
          </a:ln>
        </p:spPr>
      </p:pic>
      <p:pic>
        <p:nvPicPr>
          <p:cNvPr id="135" name="Picture 4" descr=""/>
          <p:cNvPicPr/>
          <p:nvPr/>
        </p:nvPicPr>
        <p:blipFill>
          <a:blip r:embed="rId2"/>
          <a:stretch/>
        </p:blipFill>
        <p:spPr>
          <a:xfrm>
            <a:off x="5757840" y="1609560"/>
            <a:ext cx="3157200" cy="509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2" descr=""/>
          <p:cNvPicPr/>
          <p:nvPr/>
        </p:nvPicPr>
        <p:blipFill>
          <a:blip r:embed="rId1"/>
          <a:stretch/>
        </p:blipFill>
        <p:spPr>
          <a:xfrm>
            <a:off x="152280" y="1371600"/>
            <a:ext cx="7009920" cy="484380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6081840" y="3276720"/>
            <a:ext cx="2985840" cy="3352320"/>
          </a:xfrm>
          <a:prstGeom prst="rect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38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Generated Skeleton Code</a:t>
            </a:r>
            <a:endParaRPr/>
          </a:p>
        </p:txBody>
      </p:sp>
      <p:pic>
        <p:nvPicPr>
          <p:cNvPr id="139" name="Picture 3" descr=""/>
          <p:cNvPicPr/>
          <p:nvPr/>
        </p:nvPicPr>
        <p:blipFill>
          <a:blip r:embed="rId2"/>
          <a:stretch/>
        </p:blipFill>
        <p:spPr>
          <a:xfrm>
            <a:off x="6172200" y="3426480"/>
            <a:ext cx="2819160" cy="305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Vanderbilt Aerospace Club 2014-2015</a:t>
            </a:r>
            <a:endParaRPr/>
          </a:p>
        </p:txBody>
      </p:sp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302400" y="1295280"/>
            <a:ext cx="8536320" cy="53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Mechanical Construction (1/3)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433440" y="1371600"/>
            <a:ext cx="8457840" cy="23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 u="sng">
                <a:solidFill>
                  <a:srgbClr val="000000"/>
                </a:solidFill>
                <a:latin typeface="Calibri"/>
              </a:rPr>
              <a:t>AGSE Base Table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25.5” tall and up to 19.5” radial reach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Adjustable leveling feet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Rocket stand and Base rotation system</a:t>
            </a:r>
            <a:endParaRPr/>
          </a:p>
        </p:txBody>
      </p:sp>
      <p:pic>
        <p:nvPicPr>
          <p:cNvPr id="85" name="Picture 2" descr=""/>
          <p:cNvPicPr/>
          <p:nvPr/>
        </p:nvPicPr>
        <p:blipFill>
          <a:blip r:embed="rId1"/>
          <a:stretch/>
        </p:blipFill>
        <p:spPr>
          <a:xfrm>
            <a:off x="4495680" y="3733920"/>
            <a:ext cx="4551480" cy="3018600"/>
          </a:xfrm>
          <a:prstGeom prst="rect">
            <a:avLst/>
          </a:prstGeom>
          <a:ln>
            <a:noFill/>
          </a:ln>
        </p:spPr>
      </p:pic>
      <p:pic>
        <p:nvPicPr>
          <p:cNvPr id="86" name="Picture 3" descr=""/>
          <p:cNvPicPr/>
          <p:nvPr/>
        </p:nvPicPr>
        <p:blipFill>
          <a:blip r:embed="rId2"/>
          <a:stretch/>
        </p:blipFill>
        <p:spPr>
          <a:xfrm>
            <a:off x="141120" y="3733920"/>
            <a:ext cx="4430520" cy="297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Mechanical Construction (2/3)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457200" y="14479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 u="sng">
                <a:solidFill>
                  <a:srgbClr val="000000"/>
                </a:solidFill>
                <a:latin typeface="Calibri"/>
              </a:rPr>
              <a:t>Lead Screw Linear Actuation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Faulhaber 12V, 8.1W motors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Vertical carriage supports a horizontal powertrain</a:t>
            </a:r>
            <a:endParaRPr/>
          </a:p>
        </p:txBody>
      </p:sp>
      <p:pic>
        <p:nvPicPr>
          <p:cNvPr id="89" name="Picture 2" descr=""/>
          <p:cNvPicPr/>
          <p:nvPr/>
        </p:nvPicPr>
        <p:blipFill>
          <a:blip r:embed="rId1"/>
          <a:stretch/>
        </p:blipFill>
        <p:spPr>
          <a:xfrm>
            <a:off x="195480" y="3460680"/>
            <a:ext cx="4299840" cy="3168360"/>
          </a:xfrm>
          <a:prstGeom prst="rect">
            <a:avLst/>
          </a:prstGeom>
          <a:ln>
            <a:noFill/>
          </a:ln>
        </p:spPr>
      </p:pic>
      <p:pic>
        <p:nvPicPr>
          <p:cNvPr id="90" name="Picture 4" descr=""/>
          <p:cNvPicPr/>
          <p:nvPr/>
        </p:nvPicPr>
        <p:blipFill>
          <a:blip r:embed="rId2"/>
          <a:stretch/>
        </p:blipFill>
        <p:spPr>
          <a:xfrm>
            <a:off x="5257800" y="3373200"/>
            <a:ext cx="3153240" cy="33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c00000"/>
                </a:solidFill>
                <a:latin typeface="Calibri"/>
              </a:rPr>
              <a:t>Mechanical Construction (3/3)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233280" y="1554840"/>
            <a:ext cx="5862240" cy="4464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 u="sng">
                <a:solidFill>
                  <a:srgbClr val="000000"/>
                </a:solidFill>
                <a:latin typeface="Calibri"/>
              </a:rPr>
              <a:t>AGSE Gripper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Optimized phalange curvature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Acrylic “gear box” </a:t>
            </a:r>
            <a:endParaRPr/>
          </a:p>
        </p:txBody>
      </p:sp>
      <p:pic>
        <p:nvPicPr>
          <p:cNvPr id="93" name="Picture 3" descr=""/>
          <p:cNvPicPr/>
          <p:nvPr/>
        </p:nvPicPr>
        <p:blipFill>
          <a:blip r:embed="rId1"/>
          <a:stretch/>
        </p:blipFill>
        <p:spPr>
          <a:xfrm>
            <a:off x="5638680" y="1416600"/>
            <a:ext cx="3072960" cy="5212440"/>
          </a:xfrm>
          <a:prstGeom prst="rect">
            <a:avLst/>
          </a:prstGeom>
          <a:ln>
            <a:noFill/>
          </a:ln>
        </p:spPr>
      </p:pic>
      <p:pic>
        <p:nvPicPr>
          <p:cNvPr id="94" name="Picture 4" descr=""/>
          <p:cNvPicPr/>
          <p:nvPr/>
        </p:nvPicPr>
        <p:blipFill>
          <a:blip r:embed="rId2"/>
          <a:stretch/>
        </p:blipFill>
        <p:spPr>
          <a:xfrm>
            <a:off x="1005840" y="3727800"/>
            <a:ext cx="3261600" cy="294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lang="en-US" sz="4400">
                <a:latin typeface="Calibri"/>
              </a:rPr>
              <a:t>AGSE Electronics (1/4)</a:t>
            </a:r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Developed custom PCB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Attaches to BeagleBone Black as a cape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Provides Functionality for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Serial buffer for UART from 3.3V to 5V (for servo motor control)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H-Bridge for Vertical motor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H-Bridge for Horizontal Motor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Power supply from main 12V system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Radial axis quadrature encoder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Vertical axis quadrature encoder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lang="en-US" sz="4400">
                <a:latin typeface="Calibri"/>
              </a:rPr>
              <a:t>AGSE Electronics (2/4)</a:t>
            </a:r>
            <a:endParaRPr/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63800" y="1229040"/>
            <a:ext cx="8703000" cy="562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lang="en-US" sz="4400">
                <a:latin typeface="Calibri"/>
              </a:rPr>
              <a:t>AGSE Electronics (3/4)</a:t>
            </a:r>
            <a:endParaRPr/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029200" y="1280160"/>
            <a:ext cx="3749040" cy="550476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926640" y="1297440"/>
            <a:ext cx="3553920" cy="548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91800" y="503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lang="en-US" sz="4400">
                <a:latin typeface="Calibri"/>
              </a:rPr>
              <a:t>AGSE Electronics </a:t>
            </a:r>
            <a:r>
              <a:rPr lang="en-US" sz="4400">
                <a:latin typeface="Calibri"/>
              </a:rPr>
              <a:t>
</a:t>
            </a:r>
            <a:r>
              <a:rPr lang="en-US" sz="4400">
                <a:latin typeface="Calibri"/>
              </a:rPr>
              <a:t>(4/4)</a:t>
            </a:r>
            <a:endParaRPr/>
          </a:p>
        </p:txBody>
      </p:sp>
      <p:pic>
        <p:nvPicPr>
          <p:cNvPr id="103" name="" descr=""/>
          <p:cNvPicPr/>
          <p:nvPr/>
        </p:nvPicPr>
        <p:blipFill>
          <a:blip r:embed="rId1"/>
          <a:srcRect l="0" t="364790" r="273944" b="456270"/>
          <a:stretch/>
        </p:blipFill>
        <p:spPr>
          <a:xfrm>
            <a:off x="5609880" y="182880"/>
            <a:ext cx="3484800" cy="20113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rcRect l="188754" t="616822" r="94818" b="267102"/>
          <a:stretch/>
        </p:blipFill>
        <p:spPr>
          <a:xfrm>
            <a:off x="6143040" y="2560320"/>
            <a:ext cx="2909160" cy="384012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rcRect l="0" t="418341" r="443259" b="0"/>
          <a:stretch/>
        </p:blipFill>
        <p:spPr>
          <a:xfrm>
            <a:off x="36000" y="2377440"/>
            <a:ext cx="5907240" cy="448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